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95" r:id="rId2"/>
    <p:sldId id="258" r:id="rId3"/>
    <p:sldId id="296" r:id="rId4"/>
    <p:sldId id="270" r:id="rId5"/>
    <p:sldId id="271" r:id="rId6"/>
    <p:sldId id="272" r:id="rId7"/>
    <p:sldId id="286" r:id="rId8"/>
    <p:sldId id="265" r:id="rId9"/>
    <p:sldId id="266" r:id="rId10"/>
    <p:sldId id="267" r:id="rId11"/>
    <p:sldId id="268" r:id="rId12"/>
    <p:sldId id="263" r:id="rId13"/>
    <p:sldId id="287" r:id="rId14"/>
    <p:sldId id="288" r:id="rId15"/>
    <p:sldId id="273" r:id="rId16"/>
    <p:sldId id="274" r:id="rId17"/>
    <p:sldId id="269" r:id="rId18"/>
    <p:sldId id="260" r:id="rId19"/>
    <p:sldId id="276" r:id="rId20"/>
    <p:sldId id="278" r:id="rId21"/>
    <p:sldId id="277" r:id="rId22"/>
    <p:sldId id="262" r:id="rId23"/>
    <p:sldId id="279" r:id="rId24"/>
    <p:sldId id="283" r:id="rId25"/>
    <p:sldId id="284" r:id="rId26"/>
    <p:sldId id="280" r:id="rId27"/>
    <p:sldId id="281" r:id="rId28"/>
    <p:sldId id="282" r:id="rId29"/>
    <p:sldId id="289" r:id="rId30"/>
    <p:sldId id="290" r:id="rId31"/>
    <p:sldId id="291" r:id="rId32"/>
    <p:sldId id="292" r:id="rId33"/>
    <p:sldId id="293" r:id="rId34"/>
    <p:sldId id="294" r:id="rId35"/>
    <p:sldId id="285" r:id="rId36"/>
    <p:sldId id="26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B098C"/>
    <a:srgbClr val="EAB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6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6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8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6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5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pregnancy.org/pregnancy-concerns/vomiting-during-pregnancy/" TargetMode="External"/><Relationship Id="rId2" Type="http://schemas.openxmlformats.org/officeDocument/2006/relationships/hyperlink" Target="http://americanpregnancy.org/pregnancy-health/nausea-during-pregnanc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pregnancy.org/pregnancy-complications/hyperemesis-gravidarum/" TargetMode="External"/><Relationship Id="rId2" Type="http://schemas.openxmlformats.org/officeDocument/2006/relationships/hyperlink" Target="http://americanpregnancy.org/getting-pregnant/early-pregnancy-symptom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mericanpregnancy.org/pregnancy-health/morning-sickness-during-pregnanc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133600"/>
            <a:ext cx="89532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Vomiting In Pregnancy 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410200" y="5257800"/>
            <a:ext cx="335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l" eaLnBrk="1" hangingPunct="1">
              <a:defRPr/>
            </a:pPr>
            <a:endParaRPr lang="en-US" sz="1200" b="1" kern="0" dirty="0" smtClean="0"/>
          </a:p>
          <a:p>
            <a:pPr algn="l" eaLnBrk="1" hangingPunct="1">
              <a:defRPr/>
            </a:pPr>
            <a:endParaRPr lang="en-US" sz="1200" b="1" kern="0" dirty="0"/>
          </a:p>
          <a:p>
            <a:pPr algn="l" eaLnBrk="1" hangingPunct="1">
              <a:defRPr/>
            </a:pPr>
            <a:endParaRPr lang="en-US" sz="1200" b="1" kern="0" dirty="0" smtClean="0"/>
          </a:p>
          <a:p>
            <a:pPr eaLnBrk="1" hangingPunct="1">
              <a:defRPr/>
            </a:pPr>
            <a:r>
              <a:rPr lang="en-US" sz="1600" b="1" kern="0" dirty="0" err="1" smtClean="0">
                <a:solidFill>
                  <a:srgbClr val="00B0F0"/>
                </a:solidFill>
              </a:rPr>
              <a:t>Dr.Sheeba</a:t>
            </a:r>
            <a:r>
              <a:rPr lang="en-US" sz="1600" b="1" kern="0" dirty="0" smtClean="0">
                <a:solidFill>
                  <a:srgbClr val="00B0F0"/>
                </a:solidFill>
              </a:rPr>
              <a:t> .S  MD (</a:t>
            </a:r>
            <a:r>
              <a:rPr lang="en-US" sz="1600" b="1" kern="0" dirty="0" err="1" smtClean="0">
                <a:solidFill>
                  <a:srgbClr val="00B0F0"/>
                </a:solidFill>
              </a:rPr>
              <a:t>Hom</a:t>
            </a:r>
            <a:r>
              <a:rPr lang="en-US" sz="1600" b="1" kern="0" dirty="0" smtClean="0">
                <a:solidFill>
                  <a:srgbClr val="00B0F0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sz="1600" b="1" kern="0" dirty="0" smtClean="0">
                <a:solidFill>
                  <a:srgbClr val="00B0F0"/>
                </a:solidFill>
              </a:rPr>
              <a:t>Assistant Professor </a:t>
            </a:r>
          </a:p>
          <a:p>
            <a:pPr eaLnBrk="1" hangingPunct="1">
              <a:defRPr/>
            </a:pPr>
            <a:r>
              <a:rPr lang="en-US" sz="1600" b="1" kern="0" dirty="0" smtClean="0">
                <a:solidFill>
                  <a:srgbClr val="00B0F0"/>
                </a:solidFill>
              </a:rPr>
              <a:t>Dept. of OBG</a:t>
            </a:r>
          </a:p>
          <a:p>
            <a:pPr eaLnBrk="1" hangingPunct="1">
              <a:defRPr/>
            </a:pPr>
            <a:r>
              <a:rPr lang="en-US" sz="1600" b="1" kern="0" dirty="0" smtClean="0">
                <a:solidFill>
                  <a:srgbClr val="00B0F0"/>
                </a:solidFill>
              </a:rPr>
              <a:t>SKHMC</a:t>
            </a:r>
          </a:p>
        </p:txBody>
      </p:sp>
    </p:spTree>
    <p:extLst>
      <p:ext uri="{BB962C8B-B14F-4D97-AF65-F5344CB8AC3E}">
        <p14:creationId xmlns:p14="http://schemas.microsoft.com/office/powerpoint/2010/main" val="36253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/>
              <a:t>May be commonest…but can be a manifestation of some medical-surgical-gynaecological complications.</a:t>
            </a:r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Nausea and vomiting during pregnancy affects up to </a:t>
            </a:r>
            <a:r>
              <a:rPr lang="en-US" sz="3600" b="1" dirty="0" smtClean="0"/>
              <a:t>85% of all pregnant women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Jokerman" pitchFamily="82" charset="0"/>
              </a:rPr>
              <a:t>         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4400" dirty="0" smtClean="0">
              <a:latin typeface="Matura MT Script Capitals" pitchFamily="66" charset="0"/>
            </a:endParaRPr>
          </a:p>
          <a:p>
            <a:pPr algn="just"/>
            <a:r>
              <a:rPr lang="en-US" sz="4400" dirty="0" smtClean="0">
                <a:latin typeface="Matura MT Script Capitals" pitchFamily="66" charset="0"/>
              </a:rPr>
              <a:t>It is a severe type of vomiting in pregnancy which has got deleterious effect on the health of the mother or incapacitates her in day to day activities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3D Light Effects PPT 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772400" cy="99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u="sng" dirty="0" smtClean="0">
                <a:solidFill>
                  <a:schemeClr val="tx1">
                    <a:lumMod val="95000"/>
                  </a:schemeClr>
                </a:solidFill>
                <a:latin typeface="Forte" pitchFamily="66" charset="0"/>
              </a:rPr>
              <a:t>   </a:t>
            </a:r>
            <a:r>
              <a:rPr lang="en-US" sz="2800" u="sng" dirty="0" err="1" smtClean="0">
                <a:solidFill>
                  <a:srgbClr val="FFFF00"/>
                </a:solidFill>
                <a:latin typeface="Forte" pitchFamily="66" charset="0"/>
              </a:rPr>
              <a:t>Hyperemesis</a:t>
            </a:r>
            <a:r>
              <a:rPr lang="en-US" sz="2800" u="sng" dirty="0" smtClean="0">
                <a:solidFill>
                  <a:srgbClr val="FFFF00"/>
                </a:solidFill>
                <a:latin typeface="Forte" pitchFamily="66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Forte" pitchFamily="66" charset="0"/>
              </a:rPr>
              <a:t>gravidarum</a:t>
            </a:r>
            <a:r>
              <a:rPr lang="en-US" sz="2800" u="sng" dirty="0" smtClean="0">
                <a:solidFill>
                  <a:srgbClr val="FFFF00"/>
                </a:solidFill>
                <a:latin typeface="Forte" pitchFamily="66" charset="0"/>
              </a:rPr>
              <a:t>  </a:t>
            </a:r>
            <a:r>
              <a:rPr lang="en-US" sz="2800" dirty="0" smtClean="0">
                <a:solidFill>
                  <a:srgbClr val="FFFF00"/>
                </a:solidFill>
                <a:latin typeface="Forte" pitchFamily="66" charset="0"/>
              </a:rPr>
              <a:t>is a more severe form of nausea and vomiting .</a:t>
            </a:r>
          </a:p>
          <a:p>
            <a:endParaRPr lang="en-US" sz="2800" dirty="0" smtClean="0">
              <a:solidFill>
                <a:srgbClr val="FFFF00"/>
              </a:solidFill>
              <a:latin typeface="Forte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00"/>
                </a:solidFill>
                <a:latin typeface="Forte" pitchFamily="66" charset="0"/>
              </a:rPr>
              <a:t> It is characterized by maternal  weight loss  greater than 5% of the pre pregnancy Weight , dehydration  and electrolyte imbalance  and often requires hospitalization for IV rehydration.      </a:t>
            </a:r>
          </a:p>
        </p:txBody>
      </p:sp>
      <p:pic>
        <p:nvPicPr>
          <p:cNvPr id="4" name="Picture 3" descr="P_MorningSickn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5715000" cy="207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HYPEREMESIS GRAVIDARUM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Hyperemesis gravidarum is a condition where women experience more severe symptoms of pregnancy, such as profuse nausea and vomiting.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These symptoms can have severe consequences, such as weight loss, rapid heart rate, and low blood pressure.  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Severe vomiting can prevent your baby from getting the nutrients he needs to grow and develop at optimal health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tura MT Script Capitals" pitchFamily="66" charset="0"/>
              </a:rPr>
              <a:t>  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There has been marked fall in the incidence during the last 30 years. It is now a rarity in hospital practice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reasons are :</a:t>
            </a: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visit to the antenatal clinic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Potent antihistaminic,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antimetic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drugs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Lucida Console" pitchFamily="49" charset="0"/>
              </a:rPr>
              <a:t>THE ADVERSE EFFECTS OF SEVERE VOMITING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Jokerman" pitchFamily="82" charset="0"/>
              </a:rPr>
              <a:t>Dehydration </a:t>
            </a:r>
          </a:p>
          <a:p>
            <a:r>
              <a:rPr lang="en-US" sz="4400" dirty="0" smtClean="0">
                <a:latin typeface="Jokerman" pitchFamily="82" charset="0"/>
              </a:rPr>
              <a:t>Metabolic acidosis or alkalosis</a:t>
            </a:r>
          </a:p>
          <a:p>
            <a:r>
              <a:rPr lang="en-US" sz="4400" dirty="0" smtClean="0">
                <a:latin typeface="Jokerman" pitchFamily="82" charset="0"/>
              </a:rPr>
              <a:t>Electrolyte imbalance</a:t>
            </a:r>
          </a:p>
          <a:p>
            <a:r>
              <a:rPr lang="en-US" sz="4400" dirty="0" smtClean="0">
                <a:latin typeface="Jokerman" pitchFamily="82" charset="0"/>
              </a:rPr>
              <a:t>Weight loss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833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36576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Bernard MT Condensed" pitchFamily="18" charset="0"/>
              </a:rPr>
              <a:t>The cause of nausea &amp; vomiting are mainly related to hormonal changes </a:t>
            </a:r>
            <a:endParaRPr lang="en-US" sz="3600" dirty="0">
              <a:solidFill>
                <a:srgbClr val="FFC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 of Vomiting in Pregnancy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normAutofit fontScale="92500" lnSpcReduction="10000"/>
          </a:bodyPr>
          <a:lstStyle/>
          <a:p>
            <a:pPr>
              <a:buSzPct val="79000"/>
              <a:buBlip>
                <a:blip r:embed="rId2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 dirty="0" smtClean="0">
              <a:latin typeface="Curlz MT" pitchFamily="82" charset="0"/>
            </a:endParaRPr>
          </a:p>
          <a:p>
            <a:pPr>
              <a:buSzPct val="79000"/>
              <a:buBlip>
                <a:blip r:embed="rId2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 dirty="0" smtClean="0">
              <a:latin typeface="Curlz MT" pitchFamily="82" charset="0"/>
            </a:endParaRPr>
          </a:p>
          <a:p>
            <a:pPr algn="just">
              <a:buSzPct val="79000"/>
              <a:buBlip>
                <a:blip r:embed="rId2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latin typeface="Curlz MT" pitchFamily="82" charset="0"/>
              </a:rPr>
              <a:t>HORMONAL CHANGES:</a:t>
            </a:r>
          </a:p>
          <a:p>
            <a:pPr algn="just">
              <a:buSzPct val="79000"/>
              <a:buBlip>
                <a:blip r:embed="rId2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sz="2800" b="1" dirty="0" smtClean="0"/>
          </a:p>
          <a:p>
            <a:pPr algn="just"/>
            <a:r>
              <a:rPr lang="en-US" sz="2800" b="1" dirty="0" smtClean="0">
                <a:latin typeface="Curlz MT" pitchFamily="82" charset="0"/>
              </a:rPr>
              <a:t>a) excess of chorionic </a:t>
            </a:r>
            <a:r>
              <a:rPr lang="en-US" sz="2800" b="1" dirty="0" err="1" smtClean="0">
                <a:latin typeface="Curlz MT" pitchFamily="82" charset="0"/>
              </a:rPr>
              <a:t>gonadotropin</a:t>
            </a:r>
            <a:r>
              <a:rPr lang="en-US" sz="2800" b="1" dirty="0" smtClean="0">
                <a:latin typeface="Curlz MT" pitchFamily="82" charset="0"/>
              </a:rPr>
              <a:t> or higher biological activity of HCG is associated </a:t>
            </a:r>
          </a:p>
          <a:p>
            <a:pPr algn="just"/>
            <a:r>
              <a:rPr lang="en-US" sz="2800" b="1" dirty="0" smtClean="0">
                <a:latin typeface="Curlz MT" pitchFamily="82" charset="0"/>
              </a:rPr>
              <a:t>b) high serum level of </a:t>
            </a:r>
            <a:r>
              <a:rPr lang="en-US" sz="2800" b="1" dirty="0" err="1" smtClean="0">
                <a:latin typeface="Curlz MT" pitchFamily="82" charset="0"/>
              </a:rPr>
              <a:t>oestrogen</a:t>
            </a:r>
            <a:r>
              <a:rPr lang="en-US" sz="2800" b="1" dirty="0" smtClean="0">
                <a:latin typeface="Curlz MT" pitchFamily="82" charset="0"/>
              </a:rPr>
              <a:t> </a:t>
            </a:r>
          </a:p>
          <a:p>
            <a:pPr algn="just"/>
            <a:r>
              <a:rPr lang="en-US" sz="2800" b="1" dirty="0" smtClean="0">
                <a:latin typeface="Curlz MT" pitchFamily="82" charset="0"/>
              </a:rPr>
              <a:t>c) progesterone excess leading to relaxation of cardiac sphincter and simultaneous retention of gastric fluids</a:t>
            </a:r>
          </a:p>
          <a:p>
            <a:pPr algn="just">
              <a:buSzPct val="79000"/>
              <a:buFont typeface="Times New Roman" pitchFamily="16" charset="0"/>
              <a:buBlip>
                <a:blip r:embed="rId2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 \stage-background-content-slide-background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6550"/>
            <a:ext cx="9592733" cy="7194550"/>
          </a:xfrm>
          <a:prstGeom prst="rect">
            <a:avLst/>
          </a:prstGeom>
          <a:noFill/>
        </p:spPr>
      </p:pic>
      <p:pic>
        <p:nvPicPr>
          <p:cNvPr id="5" name="Picture 4" descr="550px-Cope-With-Pregnancy-Discomforts-Ste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648200"/>
            <a:ext cx="2075543" cy="1981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04800"/>
            <a:ext cx="43434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</a:rPr>
              <a:t>Introduction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200" b="1" dirty="0" smtClean="0">
                <a:latin typeface="Curlz MT" pitchFamily="82" charset="0"/>
              </a:rPr>
              <a:t> Nausea and vomiting during pregnancy affects upto 90% of women.</a:t>
            </a:r>
          </a:p>
          <a:p>
            <a:pPr algn="just"/>
            <a:endParaRPr lang="en-US" sz="3200" b="1" dirty="0" smtClean="0">
              <a:latin typeface="Curlz MT" pitchFamily="8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200" b="1" dirty="0" smtClean="0">
                <a:latin typeface="Curlz MT" pitchFamily="82" charset="0"/>
              </a:rPr>
              <a:t> The symptoms are usually worse in the morning (hence the name morning sickness).</a:t>
            </a:r>
          </a:p>
          <a:p>
            <a:pPr algn="just"/>
            <a:endParaRPr lang="en-US" sz="3200" b="1" dirty="0" smtClean="0">
              <a:latin typeface="Curlz MT" pitchFamily="8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200" b="1" dirty="0" smtClean="0">
                <a:latin typeface="Curlz MT" pitchFamily="82" charset="0"/>
              </a:rPr>
              <a:t> Nausea &amp; vomiting typically commence around weeks 8 or 9 of pregnancy and subside after 12 to 14 weeks .. </a:t>
            </a:r>
          </a:p>
          <a:p>
            <a:endParaRPr lang="en-US" sz="2400" b="1" dirty="0"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1363" lvl="1" indent="-284163">
              <a:buSzPct val="79000"/>
              <a:buFont typeface="Times New Roman" pitchFamily="16" charset="0"/>
              <a:buBlip>
                <a:blip r:embed="rId2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3600" b="1" dirty="0" smtClean="0">
                <a:solidFill>
                  <a:srgbClr val="000000"/>
                </a:solidFill>
              </a:rPr>
              <a:t>Human Chorionic </a:t>
            </a:r>
            <a:r>
              <a:rPr lang="en-IN" sz="3600" b="1" dirty="0" err="1" smtClean="0">
                <a:solidFill>
                  <a:srgbClr val="000000"/>
                </a:solidFill>
              </a:rPr>
              <a:t>Gonadotopin</a:t>
            </a:r>
            <a:r>
              <a:rPr lang="en-IN" sz="3600" b="1" dirty="0" smtClean="0">
                <a:solidFill>
                  <a:srgbClr val="000000"/>
                </a:solidFill>
              </a:rPr>
              <a:t/>
            </a:r>
            <a:br>
              <a:rPr lang="en-IN" sz="3600" b="1" dirty="0" smtClean="0">
                <a:solidFill>
                  <a:srgbClr val="000000"/>
                </a:solidFill>
              </a:rPr>
            </a:br>
            <a:r>
              <a:rPr lang="en-IN" sz="3600" b="1" dirty="0" smtClean="0">
                <a:solidFill>
                  <a:srgbClr val="000000"/>
                </a:solidFill>
              </a:rPr>
              <a:t>	Activates Vomiting </a:t>
            </a:r>
            <a:r>
              <a:rPr lang="en-IN" sz="3600" b="1" dirty="0" err="1" smtClean="0">
                <a:solidFill>
                  <a:srgbClr val="000000"/>
                </a:solidFill>
              </a:rPr>
              <a:t>Center</a:t>
            </a:r>
            <a:r>
              <a:rPr lang="en-IN" sz="3600" b="1" dirty="0" smtClean="0">
                <a:solidFill>
                  <a:srgbClr val="000000"/>
                </a:solidFill>
              </a:rPr>
              <a:t> of Brain</a:t>
            </a:r>
            <a:br>
              <a:rPr lang="en-IN" sz="3600" b="1" dirty="0" smtClean="0">
                <a:solidFill>
                  <a:srgbClr val="000000"/>
                </a:solidFill>
              </a:rPr>
            </a:br>
            <a:r>
              <a:rPr lang="en-IN" sz="3600" b="1" dirty="0" smtClean="0">
                <a:solidFill>
                  <a:srgbClr val="000000"/>
                </a:solidFill>
              </a:rPr>
              <a:t>	</a:t>
            </a:r>
            <a:br>
              <a:rPr lang="en-IN" sz="3600" b="1" dirty="0" smtClean="0">
                <a:solidFill>
                  <a:srgbClr val="000000"/>
                </a:solidFill>
              </a:rPr>
            </a:br>
            <a:endParaRPr lang="en-IN" sz="3600" b="1" dirty="0" smtClean="0">
              <a:solidFill>
                <a:srgbClr val="000000"/>
              </a:solidFill>
            </a:endParaRPr>
          </a:p>
          <a:p>
            <a:pPr>
              <a:buSzPct val="79000"/>
              <a:buFont typeface="Times New Roman" pitchFamily="16" charset="0"/>
              <a:buBlip>
                <a:blip r:embed="rId2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3600" b="1" dirty="0" smtClean="0">
                <a:solidFill>
                  <a:srgbClr val="000000"/>
                </a:solidFill>
              </a:rPr>
              <a:t>Presence of Other Medical Conditions</a:t>
            </a:r>
            <a:br>
              <a:rPr lang="en-IN" sz="3600" b="1" dirty="0" smtClean="0">
                <a:solidFill>
                  <a:srgbClr val="000000"/>
                </a:solidFill>
              </a:rPr>
            </a:br>
            <a:r>
              <a:rPr lang="en-IN" sz="3600" b="1" dirty="0" smtClean="0">
                <a:solidFill>
                  <a:srgbClr val="000000"/>
                </a:solidFill>
              </a:rPr>
              <a:t>		 along with Pregnancy causes</a:t>
            </a:r>
            <a:br>
              <a:rPr lang="en-IN" sz="3600" b="1" dirty="0" smtClean="0">
                <a:solidFill>
                  <a:srgbClr val="000000"/>
                </a:solidFill>
              </a:rPr>
            </a:br>
            <a:r>
              <a:rPr lang="en-IN" sz="3600" b="1" dirty="0" smtClean="0">
                <a:solidFill>
                  <a:srgbClr val="000000"/>
                </a:solidFill>
              </a:rPr>
              <a:t>			nausea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1363" lvl="1" indent="-284163">
              <a:buSzPct val="79000"/>
              <a:buFont typeface="Times New Roman" pitchFamily="16" charset="0"/>
              <a:buBlip>
                <a:blip r:embed="rId2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4000" b="1" dirty="0" smtClean="0">
                <a:solidFill>
                  <a:srgbClr val="000000"/>
                </a:solidFill>
              </a:rPr>
              <a:t>Progesterone:</a:t>
            </a:r>
          </a:p>
          <a:p>
            <a:pPr marL="741363" lvl="1" indent="-284163">
              <a:buSzPct val="79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4000" b="1" dirty="0" smtClean="0">
                <a:solidFill>
                  <a:srgbClr val="000000"/>
                </a:solidFill>
              </a:rPr>
              <a:t/>
            </a:r>
            <a:br>
              <a:rPr lang="en-IN" sz="4000" b="1" dirty="0" smtClean="0">
                <a:solidFill>
                  <a:srgbClr val="000000"/>
                </a:solidFill>
              </a:rPr>
            </a:br>
            <a:r>
              <a:rPr lang="en-IN" sz="4000" b="1" dirty="0" smtClean="0">
                <a:solidFill>
                  <a:srgbClr val="000000"/>
                </a:solidFill>
              </a:rPr>
              <a:t>	  = Softening Effect on Muscles</a:t>
            </a:r>
            <a:br>
              <a:rPr lang="en-IN" sz="4000" b="1" dirty="0" smtClean="0">
                <a:solidFill>
                  <a:srgbClr val="000000"/>
                </a:solidFill>
              </a:rPr>
            </a:br>
            <a:r>
              <a:rPr lang="en-IN" sz="4000" b="1" dirty="0" smtClean="0">
                <a:solidFill>
                  <a:srgbClr val="000000"/>
                </a:solidFill>
              </a:rPr>
              <a:t>	  = Affects working of Digestive </a:t>
            </a:r>
            <a:br>
              <a:rPr lang="en-IN" sz="4000" b="1" dirty="0" smtClean="0">
                <a:solidFill>
                  <a:srgbClr val="000000"/>
                </a:solidFill>
              </a:rPr>
            </a:br>
            <a:r>
              <a:rPr lang="en-IN" sz="4000" b="1" dirty="0" smtClean="0">
                <a:solidFill>
                  <a:srgbClr val="000000"/>
                </a:solidFill>
              </a:rPr>
              <a:t>	       system</a:t>
            </a:r>
            <a:br>
              <a:rPr lang="en-IN" sz="4000" b="1" dirty="0" smtClean="0">
                <a:solidFill>
                  <a:srgbClr val="000000"/>
                </a:solidFill>
              </a:rPr>
            </a:br>
            <a:r>
              <a:rPr lang="en-IN" sz="4000" b="1" dirty="0" smtClean="0">
                <a:solidFill>
                  <a:srgbClr val="000000"/>
                </a:solidFill>
              </a:rPr>
              <a:t>	  = Stomach easier to upset and </a:t>
            </a:r>
            <a:br>
              <a:rPr lang="en-IN" sz="4000" b="1" dirty="0" smtClean="0">
                <a:solidFill>
                  <a:srgbClr val="000000"/>
                </a:solidFill>
              </a:rPr>
            </a:br>
            <a:r>
              <a:rPr lang="en-IN" sz="4000" b="1" dirty="0" smtClean="0">
                <a:solidFill>
                  <a:srgbClr val="000000"/>
                </a:solidFill>
              </a:rPr>
              <a:t>  	 sensitive</a:t>
            </a:r>
            <a:br>
              <a:rPr lang="en-IN" sz="4000" b="1" dirty="0" smtClean="0">
                <a:solidFill>
                  <a:srgbClr val="000000"/>
                </a:solidFill>
              </a:rPr>
            </a:br>
            <a:endParaRPr lang="en-IN" sz="40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447800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92D050"/>
                </a:solidFill>
                <a:latin typeface="Chiller" pitchFamily="82" charset="0"/>
              </a:rPr>
              <a:t> Morning sickness usually occur in the morning because the blood sugar level is low  and </a:t>
            </a:r>
            <a:r>
              <a:rPr lang="en-US" sz="3200" u="sng" dirty="0" smtClean="0">
                <a:solidFill>
                  <a:srgbClr val="92D050"/>
                </a:solidFill>
                <a:latin typeface="Chiller" pitchFamily="82" charset="0"/>
              </a:rPr>
              <a:t>mainly caused by progesterone </a:t>
            </a:r>
          </a:p>
          <a:p>
            <a:pPr>
              <a:buFont typeface="Wingdings" pitchFamily="2" charset="2"/>
              <a:buChar char="Ø"/>
            </a:pPr>
            <a:endParaRPr lang="en-US" sz="3200" u="sng" dirty="0" smtClean="0">
              <a:solidFill>
                <a:srgbClr val="92D050"/>
              </a:solidFill>
              <a:latin typeface="Chiller" pitchFamily="82" charset="0"/>
            </a:endParaRPr>
          </a:p>
        </p:txBody>
      </p:sp>
      <p:pic>
        <p:nvPicPr>
          <p:cNvPr id="6" name="Picture 5" descr="Remedies-Sickness-During-Pregnan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4114800" cy="233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latin typeface="Modern No. 20" pitchFamily="18" charset="0"/>
            </a:endParaRPr>
          </a:p>
          <a:p>
            <a:r>
              <a:rPr lang="en-US" sz="3600" b="1" dirty="0" smtClean="0">
                <a:latin typeface="Modern No. 20" pitchFamily="18" charset="0"/>
              </a:rPr>
              <a:t>PSYCHOGENIC:</a:t>
            </a:r>
          </a:p>
          <a:p>
            <a:endParaRPr lang="en-US" sz="3600" b="1" dirty="0" smtClean="0">
              <a:latin typeface="Modern No. 20" pitchFamily="18" charset="0"/>
            </a:endParaRPr>
          </a:p>
          <a:p>
            <a:r>
              <a:rPr lang="en-US" sz="3600" b="1" dirty="0" smtClean="0">
                <a:latin typeface="Monotype Corsiva" pitchFamily="66" charset="0"/>
              </a:rPr>
              <a:t>It probably aggravates the nausea once it begins but neurogenic elements sometimes plays a role, shifting the patient from home surroundings, conversion disorder, </a:t>
            </a:r>
            <a:r>
              <a:rPr lang="en-US" sz="3600" b="1" dirty="0" err="1" smtClean="0">
                <a:latin typeface="Monotype Corsiva" pitchFamily="66" charset="0"/>
              </a:rPr>
              <a:t>somatisation</a:t>
            </a:r>
            <a:r>
              <a:rPr lang="en-US" sz="3600" b="1" dirty="0" smtClean="0">
                <a:latin typeface="Monotype Corsiva" pitchFamily="66" charset="0"/>
              </a:rPr>
              <a:t>, excess perception of sensations by the mother are other theories.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Modern No. 20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DIETETIC DEFICIENCY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ALLERGIC OR IMMUNOLOGICAL BASIS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DECREASED GASTRIC MOTILITY IS FOUND TO CAUSE NAUSEA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 smtClean="0"/>
              <a:t>Major Medical Conditions associated with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3600" b="1" dirty="0" smtClean="0"/>
              <a:t>Gastro-Intestinal Infections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3600" b="1" dirty="0" smtClean="0"/>
              <a:t>Urinary Tract Infections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3600" b="1" dirty="0" smtClean="0"/>
              <a:t>Hepatitis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3600" b="1" dirty="0" err="1" smtClean="0"/>
              <a:t>Uremia</a:t>
            </a:r>
            <a:endParaRPr lang="en-IN" sz="3600" b="1" dirty="0" smtClean="0"/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3600" b="1" dirty="0" err="1" smtClean="0"/>
              <a:t>Cholecystitis</a:t>
            </a:r>
            <a:endParaRPr lang="en-IN" sz="3600" b="1" dirty="0" smtClean="0"/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3600" b="1" dirty="0" smtClean="0"/>
              <a:t>Twisted </a:t>
            </a:r>
            <a:r>
              <a:rPr lang="en-IN" sz="3600" b="1" dirty="0" err="1" smtClean="0"/>
              <a:t>Ovaran</a:t>
            </a:r>
            <a:r>
              <a:rPr lang="en-IN" sz="3600" b="1" dirty="0" smtClean="0"/>
              <a:t> </a:t>
            </a:r>
            <a:r>
              <a:rPr lang="en-IN" sz="3600" b="1" dirty="0" err="1" smtClean="0"/>
              <a:t>Tumors</a:t>
            </a:r>
            <a:endParaRPr lang="en-IN" sz="3600" b="1" dirty="0" smtClean="0"/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3600" b="1" dirty="0" smtClean="0"/>
              <a:t>Diabetic </a:t>
            </a:r>
            <a:r>
              <a:rPr lang="en-IN" sz="3600" b="1" dirty="0" err="1" smtClean="0"/>
              <a:t>Ketoacidosis</a:t>
            </a:r>
            <a:r>
              <a:rPr lang="en-IN" sz="3600" b="1" dirty="0" smtClean="0"/>
              <a:t> [DKA</a:t>
            </a:r>
            <a:r>
              <a:rPr lang="en-IN" dirty="0" smtClean="0"/>
              <a:t>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 smtClean="0"/>
              <a:t>Major Medical Conditions associated with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000" dirty="0" smtClean="0"/>
              <a:t>1)MEDICAL 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INTESTINAL INFECTION</a:t>
            </a:r>
          </a:p>
          <a:p>
            <a:r>
              <a:rPr lang="en-US" sz="4000" dirty="0" smtClean="0"/>
              <a:t>UTI</a:t>
            </a:r>
          </a:p>
          <a:p>
            <a:r>
              <a:rPr lang="en-US" sz="4000" dirty="0" smtClean="0"/>
              <a:t>HEPATITIS</a:t>
            </a:r>
          </a:p>
          <a:p>
            <a:r>
              <a:rPr lang="en-US" sz="4000" dirty="0" smtClean="0"/>
              <a:t>KETO-ACIDOSIS</a:t>
            </a:r>
          </a:p>
          <a:p>
            <a:r>
              <a:rPr lang="en-US" sz="4000" dirty="0" smtClean="0"/>
              <a:t>UREMIA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/>
              <a:t>2)SURGICAL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r>
              <a:rPr lang="en-US" sz="3600" b="1" dirty="0" smtClean="0"/>
              <a:t>APPENDICITIS</a:t>
            </a:r>
          </a:p>
          <a:p>
            <a:r>
              <a:rPr lang="en-US" sz="3600" b="1" dirty="0" smtClean="0"/>
              <a:t>PEPTIC ULCER</a:t>
            </a:r>
          </a:p>
          <a:p>
            <a:r>
              <a:rPr lang="en-US" sz="3600" b="1" dirty="0" smtClean="0"/>
              <a:t>INTESTINAL OBSTRUCTION</a:t>
            </a:r>
          </a:p>
          <a:p>
            <a:r>
              <a:rPr lang="en-US" sz="3600" b="1" dirty="0" smtClean="0"/>
              <a:t>CHOLECYSTITIS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3)GYNAECOLOGICAL</a:t>
            </a:r>
          </a:p>
          <a:p>
            <a:pPr>
              <a:buNone/>
            </a:pPr>
            <a:endParaRPr lang="en-US" sz="4000" b="1" dirty="0" smtClean="0"/>
          </a:p>
          <a:p>
            <a:r>
              <a:rPr lang="en-US" sz="4000" b="1" dirty="0" smtClean="0"/>
              <a:t>TWISTED OVARIAN TUMOUR</a:t>
            </a:r>
          </a:p>
          <a:p>
            <a:r>
              <a:rPr lang="en-US" sz="4000" b="1" dirty="0" smtClean="0"/>
              <a:t>FIBROID DEGENERATION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4400" b="1" dirty="0" smtClean="0"/>
              <a:t>N</a:t>
            </a:r>
            <a:r>
              <a:rPr lang="en-US" sz="4400" b="1" dirty="0" smtClean="0">
                <a:hlinkClick r:id="rId2" tooltip="Nausea During Pregnancy"/>
              </a:rPr>
              <a:t>ausea</a:t>
            </a:r>
            <a:endParaRPr lang="en-US" sz="4400" b="1" dirty="0" smtClean="0"/>
          </a:p>
          <a:p>
            <a:r>
              <a:rPr lang="en-US" sz="4400" b="1" dirty="0" smtClean="0">
                <a:hlinkClick r:id="rId3" tooltip="Vomiting During Pregnancy"/>
              </a:rPr>
              <a:t>Vomiting</a:t>
            </a:r>
            <a:endParaRPr lang="en-US" sz="4400" b="1" dirty="0" smtClean="0"/>
          </a:p>
          <a:p>
            <a:r>
              <a:rPr lang="en-US" sz="4400" b="1" dirty="0" smtClean="0"/>
              <a:t>Weight loss</a:t>
            </a:r>
          </a:p>
          <a:p>
            <a:r>
              <a:rPr lang="en-US" sz="4400" b="1" dirty="0" smtClean="0"/>
              <a:t>Electrolyte disturbance.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4384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Morning sickness is estimated to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be present around 50%-80% in the pregnant women as an early sign of pregnancy .. 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In 28 % of pregnant women experience nausea only, while 52% has nausea and vomiting 20% have no symptom.</a:t>
            </a: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Hyperemesis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gravidarum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affects between 0.3%-2%.</a:t>
            </a:r>
          </a:p>
          <a:p>
            <a:endParaRPr lang="en-US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9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600" b="1" dirty="0" smtClean="0"/>
              <a:t>Mild cases are treated with dietary changes rest.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More severe cases often require a stay in the hospital so that the mother can receive fluid and nutrition through an intravenous line (IV). </a:t>
            </a:r>
          </a:p>
          <a:p>
            <a:endParaRPr lang="en-US" sz="36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sz="3600" b="1" dirty="0" smtClean="0"/>
              <a:t>Recent studies show that at least 60,000 cases of extreme morning sickness called </a:t>
            </a:r>
            <a:r>
              <a:rPr lang="en-US" sz="3600" b="1" i="1" dirty="0" smtClean="0"/>
              <a:t>Hyperemesis gravidarum (HG) </a:t>
            </a:r>
            <a:r>
              <a:rPr lang="en-US" sz="3600" b="1" dirty="0" smtClean="0"/>
              <a:t>are reported by those who treated in a hospital but the numbers are expected to be much higher than this.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The </a:t>
            </a:r>
            <a:r>
              <a:rPr lang="en-US" b="1" smtClean="0"/>
              <a:t>symptoms  </a:t>
            </a:r>
            <a:r>
              <a:rPr lang="en-US" b="1" dirty="0" smtClean="0"/>
              <a:t>usually appear between 4-6 weeks of pregnancy and may peak between 9-13 weeks. </a:t>
            </a:r>
          </a:p>
          <a:p>
            <a:pPr algn="just">
              <a:buNone/>
            </a:pPr>
            <a:endParaRPr lang="en-US" b="1" dirty="0" smtClean="0"/>
          </a:p>
          <a:p>
            <a:pPr algn="just"/>
            <a:r>
              <a:rPr lang="en-US" b="1" dirty="0" smtClean="0"/>
              <a:t>Most women receive some relief between weeks 14-20, although up to 20% of women may require care for </a:t>
            </a:r>
            <a:r>
              <a:rPr lang="en-US" b="1" dirty="0" err="1" smtClean="0"/>
              <a:t>hyperemesis</a:t>
            </a:r>
            <a:r>
              <a:rPr lang="en-US" b="1" dirty="0" smtClean="0"/>
              <a:t> throughout the rest of their pregnancy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4000" b="1" dirty="0" smtClean="0"/>
          </a:p>
          <a:p>
            <a:pPr algn="just"/>
            <a:r>
              <a:rPr lang="en-US" sz="4000" b="1" dirty="0" smtClean="0"/>
              <a:t>There is no known prevention of Hyperemesis gravidarum but you can take comfort in knowing that there are ways to manage it.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-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cases, </a:t>
            </a:r>
            <a:r>
              <a:rPr lang="en-US" dirty="0" err="1" smtClean="0"/>
              <a:t>hyperemesis</a:t>
            </a:r>
            <a:r>
              <a:rPr lang="en-US" dirty="0" smtClean="0"/>
              <a:t> gravidarum is so severe that hospitalization may be required.</a:t>
            </a:r>
          </a:p>
          <a:p>
            <a:r>
              <a:rPr lang="en-US" dirty="0" smtClean="0"/>
              <a:t>TO CONTROL VOMITING</a:t>
            </a:r>
          </a:p>
          <a:p>
            <a:r>
              <a:rPr lang="en-US" dirty="0" smtClean="0"/>
              <a:t>TO CORRECT FLUIDS (ELECTROLYTES AND OTHER METABOLIC DISTURBANCES)</a:t>
            </a:r>
          </a:p>
          <a:p>
            <a:r>
              <a:rPr lang="en-US" dirty="0" smtClean="0"/>
              <a:t>TO PREVENT OR DETECT AT THE EARLIEST BEFORE COMPLICATIONS ARISE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Few Guidelines to reduce Vomiting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n-IN" sz="4000" dirty="0" smtClean="0"/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4000" dirty="0" smtClean="0"/>
              <a:t>Eat Small snacks 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4000" dirty="0" smtClean="0"/>
              <a:t>Don't Keep Empty Stomach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4000" dirty="0" smtClean="0"/>
              <a:t>Stay Hydrated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4000" dirty="0" smtClean="0"/>
              <a:t>Take Ginger Tea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IN" sz="4000" dirty="0" smtClean="0"/>
              <a:t>Slowly get out of Bed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14313" indent="-214313" algn="just">
              <a:buSzPct val="45000"/>
              <a:buFont typeface="Wingdings" charset="2"/>
              <a:buChar char="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IN" sz="3600" b="1" dirty="0" smtClean="0">
                <a:solidFill>
                  <a:srgbClr val="000000"/>
                </a:solidFill>
                <a:cs typeface="Arial" charset="0"/>
              </a:rPr>
              <a:t>Nausea and Vomiting of Pregnancy [ NVP ] is Physiological symptom of Pregnancy</a:t>
            </a:r>
          </a:p>
          <a:p>
            <a:pPr marL="214313" indent="-214313" algn="just">
              <a:buSzPct val="45000"/>
              <a:buFont typeface="Wingdings" charset="2"/>
              <a:buChar char="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en-IN" sz="3600" b="1" dirty="0" smtClean="0">
              <a:solidFill>
                <a:srgbClr val="000000"/>
              </a:solidFill>
              <a:cs typeface="Arial" charset="0"/>
            </a:endParaRPr>
          </a:p>
          <a:p>
            <a:pPr marL="214313" indent="-214313" algn="just">
              <a:buSzPct val="45000"/>
              <a:buFont typeface="Wingdings" charset="2"/>
              <a:buChar char="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IN" sz="3600" b="1" dirty="0" smtClean="0">
                <a:solidFill>
                  <a:srgbClr val="000000"/>
                </a:solidFill>
                <a:cs typeface="Arial" charset="0"/>
              </a:rPr>
              <a:t>Morning Sickness is the common name of NVP</a:t>
            </a:r>
          </a:p>
          <a:p>
            <a:pPr marL="214313" indent="-214313" algn="just">
              <a:buSzPct val="45000"/>
              <a:buFont typeface="Wingdings" charset="2"/>
              <a:buChar char="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en-IN" sz="3600" b="1" dirty="0" smtClean="0">
              <a:solidFill>
                <a:srgbClr val="000000"/>
              </a:solidFill>
              <a:cs typeface="Arial" charset="0"/>
            </a:endParaRPr>
          </a:p>
          <a:p>
            <a:pPr marL="214313" indent="-214313" algn="just">
              <a:buSzPct val="45000"/>
              <a:buFont typeface="Wingdings" charset="2"/>
              <a:buChar char="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IN" sz="3600" b="1" dirty="0" smtClean="0">
                <a:solidFill>
                  <a:srgbClr val="000000"/>
                </a:solidFill>
                <a:cs typeface="Arial" charset="0"/>
              </a:rPr>
              <a:t>Usually NVP begins at 4</a:t>
            </a:r>
            <a:r>
              <a:rPr lang="en-IN" sz="3600" b="1" baseline="33000" dirty="0" smtClean="0">
                <a:solidFill>
                  <a:srgbClr val="000000"/>
                </a:solidFill>
                <a:cs typeface="Arial" charset="0"/>
              </a:rPr>
              <a:t>th</a:t>
            </a:r>
            <a:r>
              <a:rPr lang="en-IN" sz="3600" b="1" dirty="0" smtClean="0">
                <a:solidFill>
                  <a:srgbClr val="000000"/>
                </a:solidFill>
                <a:cs typeface="Arial" charset="0"/>
              </a:rPr>
              <a:t> week of Pregnancy &amp; ends by 16</a:t>
            </a:r>
            <a:r>
              <a:rPr lang="en-IN" sz="3600" b="1" baseline="33000" dirty="0" smtClean="0">
                <a:solidFill>
                  <a:srgbClr val="000000"/>
                </a:solidFill>
                <a:cs typeface="Arial" charset="0"/>
              </a:rPr>
              <a:t>th</a:t>
            </a:r>
            <a:r>
              <a:rPr lang="en-IN" sz="3600" b="1" dirty="0" smtClean="0">
                <a:solidFill>
                  <a:srgbClr val="000000"/>
                </a:solidFill>
                <a:cs typeface="Arial" charset="0"/>
              </a:rPr>
              <a:t> week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4313" indent="-214313" algn="just">
              <a:buSzPct val="45000"/>
              <a:buFont typeface="Wingdings" charset="2"/>
              <a:buChar char="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IN" sz="4000" b="1" dirty="0" smtClean="0">
                <a:solidFill>
                  <a:srgbClr val="000000"/>
                </a:solidFill>
                <a:cs typeface="Arial" charset="0"/>
              </a:rPr>
              <a:t>Morning Sickness can range </a:t>
            </a:r>
            <a:r>
              <a:rPr lang="en-IN" sz="4000" b="1" dirty="0" err="1" smtClean="0">
                <a:solidFill>
                  <a:srgbClr val="000000"/>
                </a:solidFill>
                <a:cs typeface="Arial" charset="0"/>
              </a:rPr>
              <a:t>fom</a:t>
            </a:r>
            <a:r>
              <a:rPr lang="en-IN" sz="4000" b="1" dirty="0" smtClean="0">
                <a:solidFill>
                  <a:srgbClr val="000000"/>
                </a:solidFill>
                <a:cs typeface="Arial" charset="0"/>
              </a:rPr>
              <a:t> Mild to Severe</a:t>
            </a:r>
          </a:p>
          <a:p>
            <a:pPr marL="214313" indent="-214313" algn="just">
              <a:buSzPct val="45000"/>
              <a:buFont typeface="Wingdings" charset="2"/>
              <a:buChar char="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en-IN" sz="4000" b="1" dirty="0" smtClean="0">
              <a:solidFill>
                <a:srgbClr val="000000"/>
              </a:solidFill>
              <a:cs typeface="Arial" charset="0"/>
            </a:endParaRPr>
          </a:p>
          <a:p>
            <a:pPr marL="214313" indent="-214313" algn="just">
              <a:buSzPct val="45000"/>
              <a:buFont typeface="Wingdings" charset="2"/>
              <a:buChar char="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IN" sz="4000" b="1" dirty="0" smtClean="0">
                <a:solidFill>
                  <a:srgbClr val="000000"/>
                </a:solidFill>
                <a:cs typeface="Arial" charset="0"/>
              </a:rPr>
              <a:t>Symptoms and Severe </a:t>
            </a:r>
            <a:r>
              <a:rPr lang="en-IN" sz="4000" b="1" dirty="0" err="1" smtClean="0">
                <a:solidFill>
                  <a:srgbClr val="000000"/>
                </a:solidFill>
                <a:cs typeface="Arial" charset="0"/>
              </a:rPr>
              <a:t>ness</a:t>
            </a:r>
            <a:r>
              <a:rPr lang="en-IN" sz="4000" b="1" dirty="0" smtClean="0">
                <a:solidFill>
                  <a:srgbClr val="000000"/>
                </a:solidFill>
                <a:cs typeface="Arial" charset="0"/>
              </a:rPr>
              <a:t> varies from Women to Women &amp; Depends purely on their individuality too.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IN" b="1" dirty="0" smtClean="0">
              <a:solidFill>
                <a:srgbClr val="000000"/>
              </a:solidFill>
              <a:cs typeface="Arial" charset="0"/>
            </a:endParaRPr>
          </a:p>
          <a:p>
            <a:pPr algn="just"/>
            <a:r>
              <a:rPr lang="en-IN" sz="4000" b="1" dirty="0" smtClean="0">
                <a:solidFill>
                  <a:srgbClr val="000000"/>
                </a:solidFill>
                <a:cs typeface="Arial" charset="0"/>
              </a:rPr>
              <a:t>Most Severe Form of NVP is</a:t>
            </a:r>
          </a:p>
          <a:p>
            <a:pPr algn="just">
              <a:buNone/>
            </a:pPr>
            <a:r>
              <a:rPr lang="en-IN" sz="4000" b="1" dirty="0" smtClean="0">
                <a:solidFill>
                  <a:srgbClr val="000000"/>
                </a:solidFill>
                <a:cs typeface="Arial" charset="0"/>
              </a:rPr>
              <a:t>      Hyperemesis Gravidarum.</a:t>
            </a:r>
          </a:p>
          <a:p>
            <a:pPr algn="just">
              <a:buNone/>
            </a:pPr>
            <a:endParaRPr lang="en-IN" sz="4000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buNone/>
            </a:pPr>
            <a:r>
              <a:rPr lang="en-IN" sz="4000" b="1" dirty="0" smtClean="0">
                <a:solidFill>
                  <a:srgbClr val="000000"/>
                </a:solidFill>
                <a:cs typeface="Arial" charset="0"/>
              </a:rPr>
              <a:t>    Hyper   = Increased</a:t>
            </a:r>
            <a:br>
              <a:rPr lang="en-IN" sz="40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IN" sz="4000" b="1" dirty="0" smtClean="0">
                <a:solidFill>
                  <a:srgbClr val="000000"/>
                </a:solidFill>
                <a:cs typeface="Arial" charset="0"/>
              </a:rPr>
              <a:t>Emesis = Vomiting</a:t>
            </a:r>
          </a:p>
          <a:p>
            <a:pPr algn="just">
              <a:buNone/>
            </a:pPr>
            <a:r>
              <a:rPr lang="en-IN" sz="4000" b="1" dirty="0" smtClean="0">
                <a:solidFill>
                  <a:srgbClr val="000000"/>
                </a:solidFill>
                <a:cs typeface="Arial" charset="0"/>
              </a:rPr>
              <a:t>	Gravidarum = Pregnancy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is important, however, for women to distinguish between normal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2" tooltip="Pregnancy Symptoms — Early Signs of Pregnancy"/>
              </a:rPr>
              <a:t>pregnancy symptoms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and potentially dangerous conditions accompanied by vomiting, such as 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  <a:hlinkClick r:id="rId3" tooltip="Hyperemesis Gravidarum"/>
              </a:rPr>
              <a:t>hyperemesis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3" tooltip="Hyperemesis Gravidarum"/>
              </a:rPr>
              <a:t> gravidarum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600" b="1" dirty="0" smtClean="0"/>
              <a:t>Unfortunately, vomiting during pregnancy is a common occurrence.</a:t>
            </a:r>
          </a:p>
          <a:p>
            <a:pPr>
              <a:buNone/>
            </a:pPr>
            <a:endParaRPr lang="en-US" sz="3600" b="1" dirty="0" smtClean="0"/>
          </a:p>
          <a:p>
            <a:r>
              <a:rPr lang="en-US" sz="3600" b="1" dirty="0" smtClean="0"/>
              <a:t>60-70% of pregnant women experiencing vomiting </a:t>
            </a:r>
          </a:p>
          <a:p>
            <a:pPr>
              <a:buNone/>
            </a:pPr>
            <a:r>
              <a:rPr lang="en-US" sz="3600" b="1" dirty="0" smtClean="0"/>
              <a:t>   as an unpleasant symptom of </a:t>
            </a:r>
          </a:p>
          <a:p>
            <a:pPr>
              <a:buNone/>
            </a:pPr>
            <a:r>
              <a:rPr lang="en-US" sz="3600" b="1" dirty="0" smtClean="0">
                <a:hlinkClick r:id="rId2" tooltip="Morning Sickness During Pregnancy"/>
              </a:rPr>
              <a:t>	Morning  sickness.</a:t>
            </a:r>
            <a:r>
              <a:rPr lang="en-US" sz="3600" b="1" dirty="0" smtClean="0"/>
              <a:t>  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dirty="0" smtClean="0"/>
              <a:t>Morning sickness, particularly vomiting, is one of the most common complaints expressed by expecting mothers.</a:t>
            </a:r>
          </a:p>
          <a:p>
            <a:pPr algn="just"/>
            <a:endParaRPr lang="en-US" sz="3600" b="1" dirty="0" smtClean="0"/>
          </a:p>
          <a:p>
            <a:pPr algn="just"/>
            <a:r>
              <a:rPr lang="en-US" sz="3600" b="1" dirty="0" smtClean="0"/>
              <a:t>Vomiting while pregnant is one of the common discomforts</a:t>
            </a:r>
            <a:endParaRPr lang="en-US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</TotalTime>
  <Words>700</Words>
  <Application>Microsoft Office PowerPoint</Application>
  <PresentationFormat>On-screen Show (4:3)</PresentationFormat>
  <Paragraphs>153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Arial Rounded MT Bold</vt:lpstr>
      <vt:lpstr>Bernard MT Condensed</vt:lpstr>
      <vt:lpstr>Brush Script MT</vt:lpstr>
      <vt:lpstr>Calibri</vt:lpstr>
      <vt:lpstr>Calibri Light</vt:lpstr>
      <vt:lpstr>Chiller</vt:lpstr>
      <vt:lpstr>Curlz MT</vt:lpstr>
      <vt:lpstr>Forte</vt:lpstr>
      <vt:lpstr>Jokerman</vt:lpstr>
      <vt:lpstr>Lucida Console</vt:lpstr>
      <vt:lpstr>Matura MT Script Capitals</vt:lpstr>
      <vt:lpstr>Modern No. 20</vt:lpstr>
      <vt:lpstr>Monotype Corsiva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DEFINITION</vt:lpstr>
      <vt:lpstr>PowerPoint Presentation</vt:lpstr>
      <vt:lpstr>HYPEREMESIS GRAVIDARUM</vt:lpstr>
      <vt:lpstr>PowerPoint Presentation</vt:lpstr>
      <vt:lpstr>   INCIDENCE</vt:lpstr>
      <vt:lpstr>PowerPoint Presentation</vt:lpstr>
      <vt:lpstr>THE ADVERSE EFFECTS OF SEVERE VOMITING ARE</vt:lpstr>
      <vt:lpstr>PowerPoint Presentation</vt:lpstr>
      <vt:lpstr>Causes of Vomiting in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Medical Conditions associated with Pregnancy</vt:lpstr>
      <vt:lpstr>Major Medical Conditions associated with Pregnancy</vt:lpstr>
      <vt:lpstr>PowerPoint Presentation</vt:lpstr>
      <vt:lpstr>PowerPoint Presentation</vt:lpstr>
      <vt:lpstr>CLINICAL FEATURES</vt:lpstr>
      <vt:lpstr>PowerPoint Presentation</vt:lpstr>
      <vt:lpstr>PowerPoint Presentation</vt:lpstr>
      <vt:lpstr>PowerPoint Presentation</vt:lpstr>
      <vt:lpstr>PowerPoint Presentation</vt:lpstr>
      <vt:lpstr>TREATMENT - PRINCIPLES</vt:lpstr>
      <vt:lpstr>Few Guidelines to reduce Vomiting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Vomiting In Pregnancy</dc:title>
  <dc:creator>OBG</dc:creator>
  <cp:lastModifiedBy>Lib Lab One</cp:lastModifiedBy>
  <cp:revision>38</cp:revision>
  <dcterms:created xsi:type="dcterms:W3CDTF">2006-08-16T00:00:00Z</dcterms:created>
  <dcterms:modified xsi:type="dcterms:W3CDTF">2021-01-06T05:09:32Z</dcterms:modified>
</cp:coreProperties>
</file>